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1"/>
  </p:notesMasterIdLst>
  <p:handoutMasterIdLst>
    <p:handoutMasterId r:id="rId12"/>
  </p:handoutMasterIdLst>
  <p:sldIdLst>
    <p:sldId id="256" r:id="rId2"/>
    <p:sldId id="258" r:id="rId3"/>
    <p:sldId id="259" r:id="rId4"/>
    <p:sldId id="260" r:id="rId5"/>
    <p:sldId id="261" r:id="rId6"/>
    <p:sldId id="262" r:id="rId7"/>
    <p:sldId id="263" r:id="rId8"/>
    <p:sldId id="264" r:id="rId9"/>
    <p:sldId id="265" r:id="rId1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9CE4AB47-8663-451B-AAF4-403E0466D4DF}" type="datetimeFigureOut">
              <a:rPr lang="en-US" smtClean="0"/>
              <a:pPr/>
              <a:t>8/11/2019</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7D84979C-F80E-411E-911B-BF4BDD928DB4}" type="slidenum">
              <a:rPr lang="en-US" smtClean="0"/>
              <a:pPr/>
              <a:t>‹#›</a:t>
            </a:fld>
            <a:endParaRPr lang="en-US"/>
          </a:p>
        </p:txBody>
      </p:sp>
    </p:spTree>
    <p:extLst>
      <p:ext uri="{BB962C8B-B14F-4D97-AF65-F5344CB8AC3E}">
        <p14:creationId xmlns:p14="http://schemas.microsoft.com/office/powerpoint/2010/main" val="50179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D996A5AB-16AF-41B1-90DC-8033D1275F66}" type="datetimeFigureOut">
              <a:rPr lang="en-US" smtClean="0"/>
              <a:pPr/>
              <a:t>8/11/2019</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82519307-C860-4FFC-BB1A-0F0D8B32F6E7}" type="slidenum">
              <a:rPr lang="en-US" smtClean="0"/>
              <a:pPr/>
              <a:t>‹#›</a:t>
            </a:fld>
            <a:endParaRPr lang="en-US"/>
          </a:p>
        </p:txBody>
      </p:sp>
    </p:spTree>
    <p:extLst>
      <p:ext uri="{BB962C8B-B14F-4D97-AF65-F5344CB8AC3E}">
        <p14:creationId xmlns:p14="http://schemas.microsoft.com/office/powerpoint/2010/main" val="1168786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519307-C860-4FFC-BB1A-0F0D8B32F6E7}" type="slidenum">
              <a:rPr lang="en-US" smtClean="0"/>
              <a:pPr/>
              <a:t>1</a:t>
            </a:fld>
            <a:endParaRPr lang="en-US"/>
          </a:p>
        </p:txBody>
      </p:sp>
    </p:spTree>
    <p:extLst>
      <p:ext uri="{BB962C8B-B14F-4D97-AF65-F5344CB8AC3E}">
        <p14:creationId xmlns:p14="http://schemas.microsoft.com/office/powerpoint/2010/main" val="113338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8B063215-11CF-46AB-81DC-51ADB152844D}" type="datetime1">
              <a:rPr lang="en-US" smtClean="0"/>
              <a:pPr/>
              <a:t>8/11/2019</a:t>
            </a:fld>
            <a:endParaRPr lang="en-US"/>
          </a:p>
        </p:txBody>
      </p:sp>
      <p:sp>
        <p:nvSpPr>
          <p:cNvPr id="17" name="Footer Placeholder 16"/>
          <p:cNvSpPr>
            <a:spLocks noGrp="1"/>
          </p:cNvSpPr>
          <p:nvPr>
            <p:ph type="ftr" sz="quarter" idx="11"/>
          </p:nvPr>
        </p:nvSpPr>
        <p:spPr>
          <a:xfrm>
            <a:off x="2898648" y="6355080"/>
            <a:ext cx="3474720" cy="365760"/>
          </a:xfrm>
        </p:spPr>
        <p:txBody>
          <a:bodyPr/>
          <a:lstStyle/>
          <a:p>
            <a:r>
              <a:rPr lang="en-US" smtClean="0"/>
              <a:t>Campus Name</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DDED63BC-98F1-4F9E-948F-AE9FFC9A730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7C0205-0E61-4649-A817-B4F8E4B7DD2D}" type="datetime1">
              <a:rPr lang="en-US" smtClean="0"/>
              <a:pPr/>
              <a:t>8/11/2019</a:t>
            </a:fld>
            <a:endParaRPr lang="en-US"/>
          </a:p>
        </p:txBody>
      </p:sp>
      <p:sp>
        <p:nvSpPr>
          <p:cNvPr id="5" name="Footer Placeholder 4"/>
          <p:cNvSpPr>
            <a:spLocks noGrp="1"/>
          </p:cNvSpPr>
          <p:nvPr>
            <p:ph type="ftr" sz="quarter" idx="11"/>
          </p:nvPr>
        </p:nvSpPr>
        <p:spPr/>
        <p:txBody>
          <a:bodyPr/>
          <a:lstStyle/>
          <a:p>
            <a:r>
              <a:rPr lang="en-US" smtClean="0"/>
              <a:t>Campus Name</a:t>
            </a:r>
            <a:endParaRPr lang="en-US"/>
          </a:p>
        </p:txBody>
      </p:sp>
      <p:sp>
        <p:nvSpPr>
          <p:cNvPr id="6" name="Slide Number Placeholder 5"/>
          <p:cNvSpPr>
            <a:spLocks noGrp="1"/>
          </p:cNvSpPr>
          <p:nvPr>
            <p:ph type="sldNum" sz="quarter" idx="12"/>
          </p:nvPr>
        </p:nvSpPr>
        <p:spPr/>
        <p:txBody>
          <a:bodyPr/>
          <a:lstStyle/>
          <a:p>
            <a:fld id="{DDED63BC-98F1-4F9E-948F-AE9FFC9A73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29A1D4-EA7C-4416-95AA-6CAA703FE45E}" type="datetime1">
              <a:rPr lang="en-US" smtClean="0"/>
              <a:pPr/>
              <a:t>8/11/2019</a:t>
            </a:fld>
            <a:endParaRPr lang="en-US"/>
          </a:p>
        </p:txBody>
      </p:sp>
      <p:sp>
        <p:nvSpPr>
          <p:cNvPr id="5" name="Footer Placeholder 4"/>
          <p:cNvSpPr>
            <a:spLocks noGrp="1"/>
          </p:cNvSpPr>
          <p:nvPr>
            <p:ph type="ftr" sz="quarter" idx="11"/>
          </p:nvPr>
        </p:nvSpPr>
        <p:spPr/>
        <p:txBody>
          <a:bodyPr/>
          <a:lstStyle/>
          <a:p>
            <a:r>
              <a:rPr lang="en-US" smtClean="0"/>
              <a:t>Campus Name</a:t>
            </a:r>
            <a:endParaRPr lang="en-US"/>
          </a:p>
        </p:txBody>
      </p:sp>
      <p:sp>
        <p:nvSpPr>
          <p:cNvPr id="6" name="Slide Number Placeholder 5"/>
          <p:cNvSpPr>
            <a:spLocks noGrp="1"/>
          </p:cNvSpPr>
          <p:nvPr>
            <p:ph type="sldNum" sz="quarter" idx="12"/>
          </p:nvPr>
        </p:nvSpPr>
        <p:spPr/>
        <p:txBody>
          <a:bodyPr/>
          <a:lstStyle/>
          <a:p>
            <a:fld id="{DDED63BC-98F1-4F9E-948F-AE9FFC9A730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ECF3FBD-3363-455B-BB20-E8468A78E357}" type="datetime1">
              <a:rPr lang="en-US" smtClean="0"/>
              <a:pPr/>
              <a:t>8/11/2019</a:t>
            </a:fld>
            <a:endParaRPr lang="en-US"/>
          </a:p>
        </p:txBody>
      </p:sp>
      <p:sp>
        <p:nvSpPr>
          <p:cNvPr id="5" name="Footer Placeholder 4"/>
          <p:cNvSpPr>
            <a:spLocks noGrp="1"/>
          </p:cNvSpPr>
          <p:nvPr>
            <p:ph type="ftr" sz="quarter" idx="11"/>
          </p:nvPr>
        </p:nvSpPr>
        <p:spPr/>
        <p:txBody>
          <a:bodyPr/>
          <a:lstStyle/>
          <a:p>
            <a:r>
              <a:rPr lang="en-US" smtClean="0"/>
              <a:t>Campus Name</a:t>
            </a:r>
            <a:endParaRPr lang="en-US"/>
          </a:p>
        </p:txBody>
      </p:sp>
      <p:sp>
        <p:nvSpPr>
          <p:cNvPr id="6" name="Slide Number Placeholder 5"/>
          <p:cNvSpPr>
            <a:spLocks noGrp="1"/>
          </p:cNvSpPr>
          <p:nvPr>
            <p:ph type="sldNum" sz="quarter" idx="12"/>
          </p:nvPr>
        </p:nvSpPr>
        <p:spPr/>
        <p:txBody>
          <a:bodyPr/>
          <a:lstStyle/>
          <a:p>
            <a:fld id="{DDED63BC-98F1-4F9E-948F-AE9FFC9A730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96736928-BB1D-4C4A-94AB-03F2F59F52B2}" type="datetime1">
              <a:rPr lang="en-US" smtClean="0"/>
              <a:pPr/>
              <a:t>8/11/2019</a:t>
            </a:fld>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Campus Name</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DDED63BC-98F1-4F9E-948F-AE9FFC9A730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D488113-F6D1-47F3-AA3D-CA135C527C2F}" type="datetime1">
              <a:rPr lang="en-US" smtClean="0"/>
              <a:pPr/>
              <a:t>8/11/2019</a:t>
            </a:fld>
            <a:endParaRPr lang="en-US"/>
          </a:p>
        </p:txBody>
      </p:sp>
      <p:sp>
        <p:nvSpPr>
          <p:cNvPr id="6" name="Footer Placeholder 5"/>
          <p:cNvSpPr>
            <a:spLocks noGrp="1"/>
          </p:cNvSpPr>
          <p:nvPr>
            <p:ph type="ftr" sz="quarter" idx="11"/>
          </p:nvPr>
        </p:nvSpPr>
        <p:spPr/>
        <p:txBody>
          <a:bodyPr/>
          <a:lstStyle/>
          <a:p>
            <a:r>
              <a:rPr lang="en-US" smtClean="0"/>
              <a:t>Campus Name</a:t>
            </a:r>
            <a:endParaRPr lang="en-US"/>
          </a:p>
        </p:txBody>
      </p:sp>
      <p:sp>
        <p:nvSpPr>
          <p:cNvPr id="7" name="Slide Number Placeholder 6"/>
          <p:cNvSpPr>
            <a:spLocks noGrp="1"/>
          </p:cNvSpPr>
          <p:nvPr>
            <p:ph type="sldNum" sz="quarter" idx="12"/>
          </p:nvPr>
        </p:nvSpPr>
        <p:spPr/>
        <p:txBody>
          <a:bodyPr/>
          <a:lstStyle/>
          <a:p>
            <a:fld id="{DDED63BC-98F1-4F9E-948F-AE9FFC9A730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B3FD736-B7EA-4AFF-B5AC-232B54916B84}" type="datetime1">
              <a:rPr lang="en-US" smtClean="0"/>
              <a:pPr/>
              <a:t>8/11/2019</a:t>
            </a:fld>
            <a:endParaRPr lang="en-US"/>
          </a:p>
        </p:txBody>
      </p:sp>
      <p:sp>
        <p:nvSpPr>
          <p:cNvPr id="8" name="Footer Placeholder 7"/>
          <p:cNvSpPr>
            <a:spLocks noGrp="1"/>
          </p:cNvSpPr>
          <p:nvPr>
            <p:ph type="ftr" sz="quarter" idx="11"/>
          </p:nvPr>
        </p:nvSpPr>
        <p:spPr/>
        <p:txBody>
          <a:bodyPr/>
          <a:lstStyle/>
          <a:p>
            <a:r>
              <a:rPr lang="en-US" smtClean="0"/>
              <a:t>Campus Name</a:t>
            </a:r>
            <a:endParaRPr lang="en-US"/>
          </a:p>
        </p:txBody>
      </p:sp>
      <p:sp>
        <p:nvSpPr>
          <p:cNvPr id="9" name="Slide Number Placeholder 8"/>
          <p:cNvSpPr>
            <a:spLocks noGrp="1"/>
          </p:cNvSpPr>
          <p:nvPr>
            <p:ph type="sldNum" sz="quarter" idx="12"/>
          </p:nvPr>
        </p:nvSpPr>
        <p:spPr/>
        <p:txBody>
          <a:bodyPr/>
          <a:lstStyle/>
          <a:p>
            <a:fld id="{DDED63BC-98F1-4F9E-948F-AE9FFC9A730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CB23FA-900D-4D5C-B6B4-39822D50C2DA}" type="datetime1">
              <a:rPr lang="en-US" smtClean="0"/>
              <a:pPr/>
              <a:t>8/11/2019</a:t>
            </a:fld>
            <a:endParaRPr lang="en-US"/>
          </a:p>
        </p:txBody>
      </p:sp>
      <p:sp>
        <p:nvSpPr>
          <p:cNvPr id="4" name="Footer Placeholder 3"/>
          <p:cNvSpPr>
            <a:spLocks noGrp="1"/>
          </p:cNvSpPr>
          <p:nvPr>
            <p:ph type="ftr" sz="quarter" idx="11"/>
          </p:nvPr>
        </p:nvSpPr>
        <p:spPr/>
        <p:txBody>
          <a:bodyPr/>
          <a:lstStyle/>
          <a:p>
            <a:r>
              <a:rPr lang="en-US" smtClean="0"/>
              <a:t>Campus Name</a:t>
            </a:r>
            <a:endParaRPr lang="en-US"/>
          </a:p>
        </p:txBody>
      </p:sp>
      <p:sp>
        <p:nvSpPr>
          <p:cNvPr id="5" name="Slide Number Placeholder 4"/>
          <p:cNvSpPr>
            <a:spLocks noGrp="1"/>
          </p:cNvSpPr>
          <p:nvPr>
            <p:ph type="sldNum" sz="quarter" idx="12"/>
          </p:nvPr>
        </p:nvSpPr>
        <p:spPr/>
        <p:txBody>
          <a:bodyPr/>
          <a:lstStyle/>
          <a:p>
            <a:fld id="{DDED63BC-98F1-4F9E-948F-AE9FFC9A730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554A3-CC06-41F1-9B3D-C3C5A2B9CF80}" type="datetime1">
              <a:rPr lang="en-US" smtClean="0"/>
              <a:pPr/>
              <a:t>8/11/2019</a:t>
            </a:fld>
            <a:endParaRPr lang="en-US"/>
          </a:p>
        </p:txBody>
      </p:sp>
      <p:sp>
        <p:nvSpPr>
          <p:cNvPr id="3" name="Footer Placeholder 2"/>
          <p:cNvSpPr>
            <a:spLocks noGrp="1"/>
          </p:cNvSpPr>
          <p:nvPr>
            <p:ph type="ftr" sz="quarter" idx="11"/>
          </p:nvPr>
        </p:nvSpPr>
        <p:spPr/>
        <p:txBody>
          <a:bodyPr/>
          <a:lstStyle/>
          <a:p>
            <a:r>
              <a:rPr lang="en-US" smtClean="0"/>
              <a:t>Campus Name</a:t>
            </a:r>
            <a:endParaRPr lang="en-US"/>
          </a:p>
        </p:txBody>
      </p:sp>
      <p:sp>
        <p:nvSpPr>
          <p:cNvPr id="4" name="Slide Number Placeholder 3"/>
          <p:cNvSpPr>
            <a:spLocks noGrp="1"/>
          </p:cNvSpPr>
          <p:nvPr>
            <p:ph type="sldNum" sz="quarter" idx="12"/>
          </p:nvPr>
        </p:nvSpPr>
        <p:spPr/>
        <p:txBody>
          <a:bodyPr/>
          <a:lstStyle/>
          <a:p>
            <a:fld id="{DDED63BC-98F1-4F9E-948F-AE9FFC9A730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24600" y="304800"/>
            <a:ext cx="2514600" cy="911226"/>
          </a:xfrm>
        </p:spPr>
        <p:txBody>
          <a:bodyPr anchor="b" anchorCtr="0">
            <a:noAutofit/>
          </a:bodyPr>
          <a:lstStyle>
            <a:lvl1pPr algn="l">
              <a:buNone/>
              <a:defRPr sz="2000" b="1" i="1" u="none" baseline="0">
                <a:solidFill>
                  <a:srgbClr val="C00000"/>
                </a:solidFill>
                <a:latin typeface="Bell MT" panose="02020503060305020303" pitchFamily="18" charset="0"/>
                <a:ea typeface="+mn-ea"/>
                <a:cs typeface="+mn-cs"/>
              </a:defRPr>
            </a:lvl1pPr>
          </a:lstStyle>
          <a:p>
            <a:r>
              <a:rPr kumimoji="0" lang="en-US" dirty="0" smtClean="0"/>
              <a:t>Program rated Recognized</a:t>
            </a:r>
            <a:endParaRPr kumimoji="0" lang="en-US" dirty="0"/>
          </a:p>
        </p:txBody>
      </p:sp>
      <p:sp>
        <p:nvSpPr>
          <p:cNvPr id="3" name="Text Placeholder 2"/>
          <p:cNvSpPr>
            <a:spLocks noGrp="1"/>
          </p:cNvSpPr>
          <p:nvPr>
            <p:ph type="body" idx="2"/>
          </p:nvPr>
        </p:nvSpPr>
        <p:spPr>
          <a:xfrm>
            <a:off x="6324600" y="1219200"/>
            <a:ext cx="2514600" cy="5054944"/>
          </a:xfrm>
        </p:spPr>
        <p:txBody>
          <a:bodyPr>
            <a:normAutofit/>
          </a:bodyPr>
          <a:lstStyle>
            <a:lvl1pPr marL="0" indent="0">
              <a:lnSpc>
                <a:spcPts val="2200"/>
              </a:lnSpc>
              <a:spcAft>
                <a:spcPts val="1000"/>
              </a:spcAft>
              <a:buNone/>
              <a:defRPr sz="2000">
                <a:solidFill>
                  <a:srgbClr val="C00000"/>
                </a:solidFill>
                <a:latin typeface="Bell MT" panose="02020503060305020303" pitchFamily="18"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6" name="Footer Placeholder 5"/>
          <p:cNvSpPr>
            <a:spLocks noGrp="1"/>
          </p:cNvSpPr>
          <p:nvPr>
            <p:ph type="ftr" sz="quarter" idx="11"/>
          </p:nvPr>
        </p:nvSpPr>
        <p:spPr>
          <a:xfrm>
            <a:off x="2898648" y="6356350"/>
            <a:ext cx="5940552" cy="365760"/>
          </a:xfrm>
        </p:spPr>
        <p:txBody>
          <a:bodyPr/>
          <a:lstStyle>
            <a:lvl1pPr>
              <a:defRPr>
                <a:solidFill>
                  <a:srgbClr val="C00000"/>
                </a:solidFill>
                <a:latin typeface="Bell MT" panose="02020503060305020303" pitchFamily="18" charset="0"/>
              </a:defRPr>
            </a:lvl1pPr>
          </a:lstStyle>
          <a:p>
            <a:r>
              <a:rPr lang="en-US" smtClean="0"/>
              <a:t>Campus Name</a:t>
            </a:r>
            <a:endParaRPr lang="en-US" dirty="0"/>
          </a:p>
        </p:txBody>
      </p:sp>
      <p:sp>
        <p:nvSpPr>
          <p:cNvPr id="8" name="Straight Connector 7"/>
          <p:cNvSpPr>
            <a:spLocks noChangeShapeType="1"/>
          </p:cNvSpPr>
          <p:nvPr userDrawn="1"/>
        </p:nvSpPr>
        <p:spPr bwMode="auto">
          <a:xfrm>
            <a:off x="457200" y="6353175"/>
            <a:ext cx="8229600" cy="0"/>
          </a:xfrm>
          <a:prstGeom prst="line">
            <a:avLst/>
          </a:prstGeom>
          <a:noFill/>
          <a:ln w="9525" cap="flat" cmpd="sng" algn="ctr">
            <a:solidFill>
              <a:srgbClr val="C00000"/>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tx1">
                <a:lumMod val="50000"/>
                <a:lumOff val="50000"/>
              </a:schemeClr>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Content Placeholder 11"/>
          <p:cNvSpPr>
            <a:spLocks noGrp="1"/>
          </p:cNvSpPr>
          <p:nvPr>
            <p:ph sz="quarter" idx="1" hasCustomPrompt="1"/>
          </p:nvPr>
        </p:nvSpPr>
        <p:spPr>
          <a:xfrm>
            <a:off x="304800" y="304800"/>
            <a:ext cx="5715000" cy="5969344"/>
          </a:xfrm>
        </p:spPr>
        <p:txBody>
          <a:bodyPr>
            <a:normAutofit/>
          </a:bodyPr>
          <a:lstStyle>
            <a:lvl1pPr>
              <a:defRPr sz="2000" b="1">
                <a:solidFill>
                  <a:srgbClr val="C00000"/>
                </a:solidFill>
                <a:latin typeface="Bell MT" panose="02020503060305020303" pitchFamily="18" charset="0"/>
              </a:defRPr>
            </a:lvl1pPr>
            <a:lvl2pPr marL="274320" indent="0">
              <a:buNone/>
              <a:defRPr b="1">
                <a:solidFill>
                  <a:srgbClr val="C00000"/>
                </a:solidFill>
                <a:latin typeface="Bell MT" panose="02020503060305020303" pitchFamily="18" charset="0"/>
              </a:defRPr>
            </a:lvl2pPr>
            <a:lvl3pPr marL="594360" indent="0">
              <a:buNone/>
              <a:defRPr b="1">
                <a:solidFill>
                  <a:srgbClr val="C00000"/>
                </a:solidFill>
                <a:latin typeface="Bell MT" panose="02020503060305020303" pitchFamily="18" charset="0"/>
              </a:defRPr>
            </a:lvl3pPr>
            <a:lvl4pPr marL="868680" indent="0">
              <a:buNone/>
              <a:defRPr b="1">
                <a:solidFill>
                  <a:srgbClr val="C00000"/>
                </a:solidFill>
                <a:latin typeface="Bell MT" panose="02020503060305020303" pitchFamily="18" charset="0"/>
              </a:defRPr>
            </a:lvl4pPr>
            <a:lvl5pPr marL="1143000" indent="0">
              <a:buNone/>
              <a:defRPr b="1">
                <a:solidFill>
                  <a:srgbClr val="C00000"/>
                </a:solidFill>
                <a:latin typeface="Bell MT" panose="02020503060305020303" pitchFamily="18" charset="0"/>
              </a:defRPr>
            </a:lvl5pPr>
          </a:lstStyle>
          <a:p>
            <a:pPr lvl="0" eaLnBrk="1" latinLnBrk="0" hangingPunct="1"/>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5404CD0-8B9C-4431-B8C0-345B2F3F6C72}" type="datetime1">
              <a:rPr lang="en-US" smtClean="0"/>
              <a:pPr/>
              <a:t>8/11/2019</a:t>
            </a:fld>
            <a:endParaRPr lang="en-US"/>
          </a:p>
        </p:txBody>
      </p:sp>
      <p:sp>
        <p:nvSpPr>
          <p:cNvPr id="6" name="Footer Placeholder 5"/>
          <p:cNvSpPr>
            <a:spLocks noGrp="1"/>
          </p:cNvSpPr>
          <p:nvPr>
            <p:ph type="ftr" sz="quarter" idx="11"/>
          </p:nvPr>
        </p:nvSpPr>
        <p:spPr/>
        <p:txBody>
          <a:bodyPr/>
          <a:lstStyle/>
          <a:p>
            <a:r>
              <a:rPr lang="en-US" smtClean="0"/>
              <a:t>Campus Name</a:t>
            </a:r>
            <a:endParaRPr lang="en-US"/>
          </a:p>
        </p:txBody>
      </p:sp>
      <p:sp>
        <p:nvSpPr>
          <p:cNvPr id="7" name="Slide Number Placeholder 6"/>
          <p:cNvSpPr>
            <a:spLocks noGrp="1"/>
          </p:cNvSpPr>
          <p:nvPr>
            <p:ph type="sldNum" sz="quarter" idx="12"/>
          </p:nvPr>
        </p:nvSpPr>
        <p:spPr/>
        <p:txBody>
          <a:bodyPr/>
          <a:lstStyle/>
          <a:p>
            <a:fld id="{DDED63BC-98F1-4F9E-948F-AE9FFC9A730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1B96707-2371-4E49-85DE-641DC4AEAE65}" type="datetime1">
              <a:rPr lang="en-US" smtClean="0"/>
              <a:pPr/>
              <a:t>8/11/2019</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Campus Name</a:t>
            </a: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DED63BC-98F1-4F9E-948F-AE9FFC9A730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8.xml"/><Relationship Id="rId5" Type="http://schemas.openxmlformats.org/officeDocument/2006/relationships/image" Target="../media/image16.JP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57295" y="3810000"/>
            <a:ext cx="8834305" cy="2369880"/>
          </a:xfrm>
          <a:prstGeom prst="rect">
            <a:avLst/>
          </a:prstGeom>
          <a:noFill/>
        </p:spPr>
        <p:txBody>
          <a:bodyPr wrap="square" lIns="91440" tIns="45720" rIns="91440" bIns="45720">
            <a:spAutoFit/>
          </a:bodyPr>
          <a:lstStyle/>
          <a:p>
            <a:pPr algn="ctr"/>
            <a:r>
              <a:rPr lang="en-US" sz="5400" b="1" dirty="0" smtClean="0">
                <a:ln w="1905"/>
                <a:solidFill>
                  <a:srgbClr val="C00000"/>
                </a:solidFill>
                <a:effectLst>
                  <a:innerShdw blurRad="69850" dist="43180" dir="5400000">
                    <a:srgbClr val="000000">
                      <a:alpha val="65000"/>
                    </a:srgbClr>
                  </a:innerShdw>
                </a:effectLst>
                <a:latin typeface="Bell MT" panose="02020503060305020303" pitchFamily="18" charset="0"/>
                <a:cs typeface="Times New Roman" panose="02020603050405020304" pitchFamily="18" charset="0"/>
              </a:rPr>
              <a:t>Burns Elementary </a:t>
            </a:r>
          </a:p>
          <a:p>
            <a:pPr algn="ctr"/>
            <a:r>
              <a:rPr lang="en-US" sz="3200" b="1" dirty="0" smtClean="0">
                <a:ln w="1905"/>
                <a:solidFill>
                  <a:srgbClr val="C00000"/>
                </a:solidFill>
                <a:effectLst>
                  <a:innerShdw blurRad="69850" dist="43180" dir="5400000">
                    <a:srgbClr val="000000">
                      <a:alpha val="65000"/>
                    </a:srgbClr>
                  </a:innerShdw>
                </a:effectLst>
                <a:latin typeface="Bell MT" panose="02020503060305020303" pitchFamily="18" charset="0"/>
                <a:cs typeface="Times New Roman" panose="02020603050405020304" pitchFamily="18" charset="0"/>
              </a:rPr>
              <a:t>is an overall </a:t>
            </a:r>
          </a:p>
          <a:p>
            <a:pPr algn="ctr"/>
            <a:r>
              <a:rPr lang="en-US" sz="4800" b="1" dirty="0" smtClean="0">
                <a:ln w="1905"/>
                <a:solidFill>
                  <a:srgbClr val="C00000"/>
                </a:solidFill>
                <a:effectLst>
                  <a:innerShdw blurRad="69850" dist="43180" dir="5400000">
                    <a:srgbClr val="000000">
                      <a:alpha val="65000"/>
                    </a:srgbClr>
                  </a:innerShdw>
                </a:effectLst>
                <a:latin typeface="Bell MT" panose="02020503060305020303" pitchFamily="18" charset="0"/>
                <a:cs typeface="Times New Roman" panose="02020603050405020304" pitchFamily="18" charset="0"/>
              </a:rPr>
              <a:t>Recognized Campus </a:t>
            </a:r>
          </a:p>
          <a:p>
            <a:pPr algn="ctr"/>
            <a:r>
              <a:rPr lang="en-US" sz="1400" b="1" dirty="0" smtClean="0">
                <a:ln w="1905"/>
                <a:solidFill>
                  <a:srgbClr val="C00000"/>
                </a:solidFill>
                <a:effectLst>
                  <a:innerShdw blurRad="69850" dist="43180" dir="5400000">
                    <a:srgbClr val="000000">
                      <a:alpha val="65000"/>
                    </a:srgbClr>
                  </a:innerShdw>
                </a:effectLst>
                <a:latin typeface="Bell MT" panose="02020503060305020303" pitchFamily="18" charset="0"/>
                <a:cs typeface="Times New Roman" panose="02020603050405020304" pitchFamily="18" charset="0"/>
              </a:rPr>
              <a:t>under House Bill 5 Community and Student Engagement*</a:t>
            </a:r>
            <a:endParaRPr lang="en-US" sz="2000" b="1" cap="none" spc="0" dirty="0">
              <a:ln w="1905"/>
              <a:solidFill>
                <a:srgbClr val="C00000"/>
              </a:solidFill>
              <a:effectLst>
                <a:innerShdw blurRad="69850" dist="43180" dir="5400000">
                  <a:srgbClr val="000000">
                    <a:alpha val="65000"/>
                  </a:srgbClr>
                </a:innerShdw>
              </a:effectLst>
              <a:latin typeface="Bell MT" panose="02020503060305020303" pitchFamily="18" charset="0"/>
              <a:cs typeface="Times New Roman" panose="02020603050405020304" pitchFamily="18" charset="0"/>
            </a:endParaRPr>
          </a:p>
        </p:txBody>
      </p:sp>
      <p:sp>
        <p:nvSpPr>
          <p:cNvPr id="16" name="TextBox 15"/>
          <p:cNvSpPr txBox="1"/>
          <p:nvPr/>
        </p:nvSpPr>
        <p:spPr>
          <a:xfrm>
            <a:off x="5791897" y="6409132"/>
            <a:ext cx="3042821" cy="419840"/>
          </a:xfrm>
          <a:prstGeom prst="rect">
            <a:avLst/>
          </a:prstGeom>
          <a:noFill/>
        </p:spPr>
        <p:txBody>
          <a:bodyPr wrap="none" rtlCol="0">
            <a:spAutoFit/>
          </a:bodyPr>
          <a:lstStyle/>
          <a:p>
            <a:r>
              <a:rPr lang="en-US" sz="800" b="1" dirty="0" smtClean="0">
                <a:latin typeface="Times New Roman" panose="02020603050405020304" pitchFamily="18" charset="0"/>
                <a:cs typeface="Times New Roman" panose="02020603050405020304" pitchFamily="18" charset="0"/>
              </a:rPr>
              <a:t>* House Bill 5, Section 46; Texas Education Code Section 39.0545</a:t>
            </a:r>
            <a:endParaRPr lang="en-US" sz="8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3" y="65020"/>
            <a:ext cx="8618026" cy="1839328"/>
          </a:xfrm>
          <a:prstGeom prst="rect">
            <a:avLst/>
          </a:prstGeom>
        </p:spPr>
      </p:pic>
      <p:sp>
        <p:nvSpPr>
          <p:cNvPr id="5" name="Rectangle 4"/>
          <p:cNvSpPr/>
          <p:nvPr/>
        </p:nvSpPr>
        <p:spPr>
          <a:xfrm>
            <a:off x="40342" y="6409132"/>
            <a:ext cx="4668782" cy="338554"/>
          </a:xfrm>
          <a:prstGeom prst="rect">
            <a:avLst/>
          </a:prstGeom>
          <a:noFill/>
        </p:spPr>
        <p:txBody>
          <a:bodyPr wrap="square" lIns="91440" tIns="45720" rIns="91440" bIns="45720">
            <a:spAutoFit/>
          </a:bodyPr>
          <a:lstStyle/>
          <a:p>
            <a:r>
              <a:rPr lang="en-US" sz="1600" b="1" dirty="0" smtClean="0">
                <a:ln w="1905"/>
                <a:solidFill>
                  <a:srgbClr val="C00000"/>
                </a:solidFill>
                <a:effectLst>
                  <a:innerShdw blurRad="69850" dist="43180" dir="5400000">
                    <a:srgbClr val="000000">
                      <a:alpha val="65000"/>
                    </a:srgbClr>
                  </a:innerShdw>
                </a:effectLst>
                <a:latin typeface="Bell MT" panose="02020503060305020303" pitchFamily="18" charset="0"/>
                <a:cs typeface="Times New Roman" panose="02020603050405020304" pitchFamily="18" charset="0"/>
              </a:rPr>
              <a:t>BISD is rated overall Recognized for CASE*</a:t>
            </a:r>
            <a:endParaRPr lang="en-US" sz="1600" b="1" cap="none" spc="0" dirty="0">
              <a:ln w="1905"/>
              <a:solidFill>
                <a:srgbClr val="C00000"/>
              </a:solidFill>
              <a:effectLst>
                <a:innerShdw blurRad="69850" dist="43180" dir="5400000">
                  <a:srgbClr val="000000">
                    <a:alpha val="65000"/>
                  </a:srgbClr>
                </a:innerShdw>
              </a:effectLst>
              <a:latin typeface="Bell MT" panose="02020503060305020303" pitchFamily="18" charset="0"/>
              <a:cs typeface="Times New Roman" panose="02020603050405020304" pitchFamily="18" charset="0"/>
            </a:endParaRPr>
          </a:p>
        </p:txBody>
      </p:sp>
      <p:pic>
        <p:nvPicPr>
          <p:cNvPr id="7" name="Picture 6" descr="BesteiroTemplate"/>
          <p:cNvPicPr/>
          <p:nvPr/>
        </p:nvPicPr>
        <p:blipFill>
          <a:blip r:embed="rId4" cstate="print"/>
          <a:stretch>
            <a:fillRect/>
          </a:stretch>
        </p:blipFill>
        <p:spPr bwMode="auto">
          <a:xfrm>
            <a:off x="4114800" y="2209800"/>
            <a:ext cx="942975" cy="86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609600"/>
          </a:xfrm>
        </p:spPr>
        <p:txBody>
          <a:bodyPr/>
          <a:lstStyle/>
          <a:p>
            <a:r>
              <a:rPr lang="en-US" dirty="0" smtClean="0">
                <a:cs typeface="Times New Roman" panose="02020603050405020304" pitchFamily="18" charset="0"/>
              </a:rPr>
              <a:t>Fine Arts Program </a:t>
            </a:r>
            <a:r>
              <a:rPr lang="en-US" dirty="0">
                <a:cs typeface="Times New Roman" panose="02020603050405020304" pitchFamily="18" charset="0"/>
              </a:rPr>
              <a:t>rated </a:t>
            </a:r>
            <a:r>
              <a:rPr lang="en-US" u="sng" dirty="0">
                <a:cs typeface="Times New Roman" panose="02020603050405020304" pitchFamily="18" charset="0"/>
              </a:rPr>
              <a:t>Recognized</a:t>
            </a:r>
            <a:endParaRPr lang="en-US" dirty="0"/>
          </a:p>
        </p:txBody>
      </p:sp>
      <p:sp>
        <p:nvSpPr>
          <p:cNvPr id="3" name="Text Placeholder 2"/>
          <p:cNvSpPr>
            <a:spLocks noGrp="1"/>
          </p:cNvSpPr>
          <p:nvPr>
            <p:ph type="body" idx="2"/>
          </p:nvPr>
        </p:nvSpPr>
        <p:spPr>
          <a:xfrm>
            <a:off x="6324600" y="996606"/>
            <a:ext cx="2667000" cy="5277538"/>
          </a:xfrm>
        </p:spPr>
        <p:txBody>
          <a:bodyPr>
            <a:normAutofit/>
          </a:bodyPr>
          <a:lstStyle/>
          <a:p>
            <a:r>
              <a:rPr lang="en-US" sz="1800" b="1" dirty="0" smtClean="0">
                <a:cs typeface="Times New Roman" panose="02020603050405020304" pitchFamily="18" charset="0"/>
              </a:rPr>
              <a:t>UIL Music Memory, UIL Art Smart, All-City Choir, Autism Awareness Art Show, TASA/TASB Convention Art Exhibit, Ballroom Competition, Dance Team, </a:t>
            </a:r>
            <a:r>
              <a:rPr lang="en-US" sz="1800" b="1" dirty="0" err="1" smtClean="0">
                <a:cs typeface="Times New Roman" panose="02020603050405020304" pitchFamily="18" charset="0"/>
              </a:rPr>
              <a:t>Charro</a:t>
            </a:r>
            <a:r>
              <a:rPr lang="en-US" sz="1800" b="1" dirty="0" smtClean="0">
                <a:cs typeface="Times New Roman" panose="02020603050405020304" pitchFamily="18" charset="0"/>
              </a:rPr>
              <a:t> Days Parade, Fiesta </a:t>
            </a:r>
            <a:r>
              <a:rPr lang="en-US" sz="1800" b="1" dirty="0" err="1" smtClean="0">
                <a:cs typeface="Times New Roman" panose="02020603050405020304" pitchFamily="18" charset="0"/>
              </a:rPr>
              <a:t>Folklorica</a:t>
            </a:r>
            <a:r>
              <a:rPr lang="en-US" sz="1800" b="1" dirty="0" smtClean="0">
                <a:cs typeface="Times New Roman" panose="02020603050405020304" pitchFamily="18" charset="0"/>
              </a:rPr>
              <a:t>, RGV Birding Festival, Red ribbon Poster Contest, Student International Art Show, </a:t>
            </a:r>
            <a:r>
              <a:rPr lang="en-US" sz="1800" b="1" dirty="0" err="1" smtClean="0">
                <a:cs typeface="Times New Roman" panose="02020603050405020304" pitchFamily="18" charset="0"/>
              </a:rPr>
              <a:t>Charro</a:t>
            </a:r>
            <a:r>
              <a:rPr lang="en-US" sz="1800" b="1" dirty="0" smtClean="0">
                <a:cs typeface="Times New Roman" panose="02020603050405020304" pitchFamily="18" charset="0"/>
              </a:rPr>
              <a:t> Days Art Contest, Take Care of Texas, Kids Voting USA,  and BISD Elementary Art Competition</a:t>
            </a:r>
            <a:endParaRPr lang="en-US" sz="1800" b="1" dirty="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smtClean="0"/>
              <a:t>Burns Elementary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05740"/>
            <a:ext cx="2819025" cy="183236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409" y="142753"/>
            <a:ext cx="2965622" cy="189535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135307"/>
            <a:ext cx="2235830" cy="20994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1397" y="4219825"/>
            <a:ext cx="3733801" cy="2145317"/>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2001160"/>
            <a:ext cx="3429916" cy="2162908"/>
          </a:xfrm>
          <a:prstGeom prst="rect">
            <a:avLst/>
          </a:prstGeom>
        </p:spPr>
      </p:pic>
    </p:spTree>
    <p:extLst>
      <p:ext uri="{BB962C8B-B14F-4D97-AF65-F5344CB8AC3E}">
        <p14:creationId xmlns:p14="http://schemas.microsoft.com/office/powerpoint/2010/main" val="1595759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152400"/>
            <a:ext cx="2514600" cy="762000"/>
          </a:xfrm>
        </p:spPr>
        <p:txBody>
          <a:bodyPr/>
          <a:lstStyle/>
          <a:p>
            <a:r>
              <a:rPr lang="en-US" dirty="0" smtClean="0">
                <a:cs typeface="Times New Roman" panose="02020603050405020304" pitchFamily="18" charset="0"/>
              </a:rPr>
              <a:t>Wellness Program </a:t>
            </a:r>
            <a:r>
              <a:rPr lang="en-US" dirty="0">
                <a:cs typeface="Times New Roman" panose="02020603050405020304" pitchFamily="18" charset="0"/>
              </a:rPr>
              <a:t>rated </a:t>
            </a:r>
            <a:r>
              <a:rPr lang="en-US" u="sng" dirty="0" smtClean="0">
                <a:cs typeface="Times New Roman" panose="02020603050405020304" pitchFamily="18" charset="0"/>
              </a:rPr>
              <a:t>Exemplary</a:t>
            </a:r>
            <a:endParaRPr lang="en-US" dirty="0"/>
          </a:p>
        </p:txBody>
      </p:sp>
      <p:sp>
        <p:nvSpPr>
          <p:cNvPr id="3" name="Text Placeholder 2"/>
          <p:cNvSpPr>
            <a:spLocks noGrp="1"/>
          </p:cNvSpPr>
          <p:nvPr>
            <p:ph type="body" idx="2"/>
          </p:nvPr>
        </p:nvSpPr>
        <p:spPr>
          <a:xfrm>
            <a:off x="6324600" y="996606"/>
            <a:ext cx="2514600" cy="5277538"/>
          </a:xfrm>
        </p:spPr>
        <p:txBody>
          <a:bodyPr>
            <a:normAutofit fontScale="85000" lnSpcReduction="10000"/>
          </a:bodyPr>
          <a:lstStyle/>
          <a:p>
            <a:r>
              <a:rPr lang="en-US" sz="1800" b="1" dirty="0" smtClean="0">
                <a:cs typeface="Times New Roman" panose="02020603050405020304" pitchFamily="18" charset="0"/>
              </a:rPr>
              <a:t>Running Club (Dolphin Dash, Bunny Run, Shamrock Run, Share the Love Run, Red Ant Run, Jingle Bell run, Longhorn Stampede Run and Run with the Police), Volleyball and Soccer Teams, and BISD Flag Football.  Participated in Elementary PE Demonstration , Jump Rope for Heart, and Red Ribbon Week Events.  The campus had 100% Fitness Gram Participation and participated in 2 Health Screenings.</a:t>
            </a:r>
            <a:endParaRPr lang="en-US" sz="1800" b="1" dirty="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smtClean="0"/>
              <a:t>Burns Elementary</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2612" y="533400"/>
            <a:ext cx="2610988" cy="234315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09" y="3587117"/>
            <a:ext cx="2294792" cy="268702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3276600"/>
            <a:ext cx="3312424" cy="276642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464" y="240698"/>
            <a:ext cx="2961660" cy="2722572"/>
          </a:xfrm>
          <a:prstGeom prst="rect">
            <a:avLst/>
          </a:prstGeom>
        </p:spPr>
      </p:pic>
    </p:spTree>
    <p:extLst>
      <p:ext uri="{BB962C8B-B14F-4D97-AF65-F5344CB8AC3E}">
        <p14:creationId xmlns:p14="http://schemas.microsoft.com/office/powerpoint/2010/main" val="1169785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152400"/>
            <a:ext cx="2514600" cy="762000"/>
          </a:xfrm>
        </p:spPr>
        <p:txBody>
          <a:bodyPr/>
          <a:lstStyle/>
          <a:p>
            <a:r>
              <a:rPr lang="en-US" sz="1800" dirty="0" smtClean="0">
                <a:cs typeface="Times New Roman" panose="02020603050405020304" pitchFamily="18" charset="0"/>
              </a:rPr>
              <a:t>Community and Parental Involvement rated </a:t>
            </a:r>
            <a:r>
              <a:rPr lang="en-US" sz="1800" u="sng" dirty="0" smtClean="0">
                <a:cs typeface="Times New Roman" panose="02020603050405020304" pitchFamily="18" charset="0"/>
              </a:rPr>
              <a:t>Recognized</a:t>
            </a:r>
            <a:endParaRPr lang="en-US" sz="1800" u="sng" dirty="0"/>
          </a:p>
        </p:txBody>
      </p:sp>
      <p:sp>
        <p:nvSpPr>
          <p:cNvPr id="3" name="Text Placeholder 2"/>
          <p:cNvSpPr>
            <a:spLocks noGrp="1"/>
          </p:cNvSpPr>
          <p:nvPr>
            <p:ph type="body" idx="2"/>
          </p:nvPr>
        </p:nvSpPr>
        <p:spPr>
          <a:xfrm>
            <a:off x="6324600" y="996606"/>
            <a:ext cx="2514600" cy="5277538"/>
          </a:xfrm>
        </p:spPr>
        <p:txBody>
          <a:bodyPr>
            <a:normAutofit fontScale="77500" lnSpcReduction="20000"/>
          </a:bodyPr>
          <a:lstStyle/>
          <a:p>
            <a:r>
              <a:rPr lang="en-US" sz="1800" b="1" dirty="0" smtClean="0">
                <a:cs typeface="Times New Roman" panose="02020603050405020304" pitchFamily="18" charset="0"/>
              </a:rPr>
              <a:t>During the 2016-2017 school year, the students participated in community activities such as:  Canned Food Drive, Jump Rope for Heart, Blood Drive, Health Fair, Teddy Bear Cop, City Health Dept. Rabies Clinic, Sombrero Festival, Army Toy Drive, </a:t>
            </a:r>
            <a:r>
              <a:rPr lang="en-US" sz="1800" b="1" dirty="0" err="1" smtClean="0">
                <a:cs typeface="Times New Roman" panose="02020603050405020304" pitchFamily="18" charset="0"/>
              </a:rPr>
              <a:t>Ozanam</a:t>
            </a:r>
            <a:r>
              <a:rPr lang="en-US" sz="1800" b="1" dirty="0" smtClean="0">
                <a:cs typeface="Times New Roman" panose="02020603050405020304" pitchFamily="18" charset="0"/>
              </a:rPr>
              <a:t> Center Inc. Clothing Donation  and various races .  Our Parent Liaison helped support our parental involvement with numerous Parent meetings and our school nurse provided parents with Health Education and Awareness.</a:t>
            </a:r>
            <a:endParaRPr lang="en-US" sz="1800" b="1" dirty="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smtClean="0"/>
              <a:t>Burns Elementary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9100" y="266701"/>
            <a:ext cx="2666998" cy="2743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304803"/>
            <a:ext cx="2321233" cy="259079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224" y="3314994"/>
            <a:ext cx="2916438" cy="280953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2383" y="3200400"/>
            <a:ext cx="1864033" cy="2659037"/>
          </a:xfrm>
          <a:prstGeom prst="rect">
            <a:avLst/>
          </a:prstGeom>
        </p:spPr>
      </p:pic>
    </p:spTree>
    <p:extLst>
      <p:ext uri="{BB962C8B-B14F-4D97-AF65-F5344CB8AC3E}">
        <p14:creationId xmlns:p14="http://schemas.microsoft.com/office/powerpoint/2010/main" val="2728671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152400"/>
            <a:ext cx="2590800" cy="844206"/>
          </a:xfrm>
        </p:spPr>
        <p:txBody>
          <a:bodyPr/>
          <a:lstStyle/>
          <a:p>
            <a:r>
              <a:rPr lang="en-US" sz="1800" dirty="0" smtClean="0">
                <a:cs typeface="Times New Roman" panose="02020603050405020304" pitchFamily="18" charset="0"/>
              </a:rPr>
              <a:t>21</a:t>
            </a:r>
            <a:r>
              <a:rPr lang="en-US" sz="1800" baseline="30000" dirty="0" smtClean="0">
                <a:cs typeface="Times New Roman" panose="02020603050405020304" pitchFamily="18" charset="0"/>
              </a:rPr>
              <a:t>st</a:t>
            </a:r>
            <a:r>
              <a:rPr lang="en-US" sz="1800" dirty="0" smtClean="0">
                <a:cs typeface="Times New Roman" panose="02020603050405020304" pitchFamily="18" charset="0"/>
              </a:rPr>
              <a:t> Century Workforce Development rated </a:t>
            </a:r>
            <a:r>
              <a:rPr lang="en-US" sz="1800" u="sng" dirty="0">
                <a:cs typeface="Times New Roman" panose="02020603050405020304" pitchFamily="18" charset="0"/>
              </a:rPr>
              <a:t>Recognized</a:t>
            </a:r>
            <a:endParaRPr lang="en-US" sz="1800" dirty="0"/>
          </a:p>
        </p:txBody>
      </p:sp>
      <p:sp>
        <p:nvSpPr>
          <p:cNvPr id="3" name="Text Placeholder 2"/>
          <p:cNvSpPr>
            <a:spLocks noGrp="1"/>
          </p:cNvSpPr>
          <p:nvPr>
            <p:ph type="body" idx="2"/>
          </p:nvPr>
        </p:nvSpPr>
        <p:spPr>
          <a:xfrm>
            <a:off x="6324600" y="996606"/>
            <a:ext cx="2514600" cy="5277538"/>
          </a:xfrm>
        </p:spPr>
        <p:txBody>
          <a:bodyPr>
            <a:normAutofit fontScale="62500" lnSpcReduction="20000"/>
          </a:bodyPr>
          <a:lstStyle/>
          <a:p>
            <a:r>
              <a:rPr lang="en-US" sz="1800" b="1" dirty="0" smtClean="0">
                <a:cs typeface="Times New Roman" panose="02020603050405020304" pitchFamily="18" charset="0"/>
              </a:rPr>
              <a:t>During the 2016-2017 school year our students were visited by our Career Day guest speakers, as well as many other guests including Author Ricky Pitman, , The Tooth Place, Firefighter Department, Cameron County Clerks, Channel 5 News Anchor Daisy Martinez, BPD Criminal Investigators, Dr. Marguerite DeWitt from UTRGV, and US Marshals Deputy Oscar Silva to name a few.  Our teachers have supported College Awareness by displaying their Education background outside their classrooms and our Campus has participated in several College Awareness Days.</a:t>
            </a:r>
            <a:endParaRPr lang="en-US" sz="1800" b="1" dirty="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smtClean="0"/>
              <a:t>Burns Elementary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87569"/>
            <a:ext cx="3048000" cy="2819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58662" y="181707"/>
            <a:ext cx="2819400" cy="28311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4284" y="3734091"/>
            <a:ext cx="2971798" cy="18288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7400" y="3162590"/>
            <a:ext cx="2057400" cy="296300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800" y="3162590"/>
            <a:ext cx="2069124" cy="2971800"/>
          </a:xfrm>
          <a:prstGeom prst="rect">
            <a:avLst/>
          </a:prstGeom>
        </p:spPr>
      </p:pic>
    </p:spTree>
    <p:extLst>
      <p:ext uri="{BB962C8B-B14F-4D97-AF65-F5344CB8AC3E}">
        <p14:creationId xmlns:p14="http://schemas.microsoft.com/office/powerpoint/2010/main" val="1778828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152400"/>
            <a:ext cx="2590800" cy="844206"/>
          </a:xfrm>
        </p:spPr>
        <p:txBody>
          <a:bodyPr/>
          <a:lstStyle/>
          <a:p>
            <a:r>
              <a:rPr lang="en-US" sz="1800" dirty="0" smtClean="0">
                <a:cs typeface="Times New Roman" panose="02020603050405020304" pitchFamily="18" charset="0"/>
              </a:rPr>
              <a:t>Second Language Acquisition rated </a:t>
            </a:r>
            <a:r>
              <a:rPr lang="en-US" sz="1800" u="sng" dirty="0" smtClean="0">
                <a:cs typeface="Times New Roman" panose="02020603050405020304" pitchFamily="18" charset="0"/>
              </a:rPr>
              <a:t>Recognized</a:t>
            </a:r>
            <a:endParaRPr lang="en-US" sz="1800" dirty="0"/>
          </a:p>
        </p:txBody>
      </p:sp>
      <p:sp>
        <p:nvSpPr>
          <p:cNvPr id="3" name="Text Placeholder 2"/>
          <p:cNvSpPr>
            <a:spLocks noGrp="1"/>
          </p:cNvSpPr>
          <p:nvPr>
            <p:ph type="body" idx="2"/>
          </p:nvPr>
        </p:nvSpPr>
        <p:spPr>
          <a:xfrm>
            <a:off x="6324600" y="996606"/>
            <a:ext cx="2514600" cy="5277538"/>
          </a:xfrm>
        </p:spPr>
        <p:txBody>
          <a:bodyPr>
            <a:normAutofit fontScale="85000" lnSpcReduction="10000"/>
          </a:bodyPr>
          <a:lstStyle/>
          <a:p>
            <a:r>
              <a:rPr lang="en-US" sz="1800" b="1" dirty="0" smtClean="0">
                <a:cs typeface="Times New Roman" panose="02020603050405020304" pitchFamily="18" charset="0"/>
              </a:rPr>
              <a:t>Burns Elementary participated in Parade of Characters, Day of the Dead, </a:t>
            </a:r>
            <a:r>
              <a:rPr lang="en-US" sz="1800" b="1" dirty="0" err="1" smtClean="0">
                <a:cs typeface="Times New Roman" panose="02020603050405020304" pitchFamily="18" charset="0"/>
              </a:rPr>
              <a:t>Dia</a:t>
            </a:r>
            <a:r>
              <a:rPr lang="en-US" sz="1800" b="1" dirty="0" smtClean="0">
                <a:cs typeface="Times New Roman" panose="02020603050405020304" pitchFamily="18" charset="0"/>
              </a:rPr>
              <a:t> de </a:t>
            </a:r>
            <a:r>
              <a:rPr lang="en-US" sz="1800" b="1" dirty="0" err="1" smtClean="0">
                <a:cs typeface="Times New Roman" panose="02020603050405020304" pitchFamily="18" charset="0"/>
              </a:rPr>
              <a:t>los</a:t>
            </a:r>
            <a:r>
              <a:rPr lang="en-US" sz="1800" b="1" dirty="0" smtClean="0">
                <a:cs typeface="Times New Roman" panose="02020603050405020304" pitchFamily="18" charset="0"/>
              </a:rPr>
              <a:t> Reyes, </a:t>
            </a:r>
            <a:r>
              <a:rPr lang="en-US" sz="1800" b="1" dirty="0" err="1" smtClean="0">
                <a:cs typeface="Times New Roman" panose="02020603050405020304" pitchFamily="18" charset="0"/>
              </a:rPr>
              <a:t>Dia</a:t>
            </a:r>
            <a:r>
              <a:rPr lang="en-US" sz="1800" b="1" dirty="0" smtClean="0">
                <a:cs typeface="Times New Roman" panose="02020603050405020304" pitchFamily="18" charset="0"/>
              </a:rPr>
              <a:t> de el Nino, Christmas Program, 16 de </a:t>
            </a:r>
            <a:r>
              <a:rPr lang="en-US" sz="1800" b="1" dirty="0" err="1" smtClean="0">
                <a:cs typeface="Times New Roman" panose="02020603050405020304" pitchFamily="18" charset="0"/>
              </a:rPr>
              <a:t>septiembre</a:t>
            </a:r>
            <a:r>
              <a:rPr lang="en-US" sz="1800" b="1" dirty="0" smtClean="0">
                <a:cs typeface="Times New Roman" panose="02020603050405020304" pitchFamily="18" charset="0"/>
              </a:rPr>
              <a:t>, Black Heritage Month, Chinese New Year, Native American Heritage Month, Constitution Day, Kids Voting, and Just Say No Activities.  The students, parents, teachers, and staff had the opportunity to participate in these exciting cultural activities.</a:t>
            </a:r>
            <a:endParaRPr lang="en-US" sz="1800" b="1" dirty="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smtClean="0"/>
              <a:t>Burns Elementary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83" y="457200"/>
            <a:ext cx="2822448" cy="23202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76600"/>
            <a:ext cx="5257800" cy="297116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100" y="457200"/>
            <a:ext cx="3048000" cy="2320239"/>
          </a:xfrm>
          <a:prstGeom prst="rect">
            <a:avLst/>
          </a:prstGeom>
        </p:spPr>
      </p:pic>
    </p:spTree>
    <p:extLst>
      <p:ext uri="{BB962C8B-B14F-4D97-AF65-F5344CB8AC3E}">
        <p14:creationId xmlns:p14="http://schemas.microsoft.com/office/powerpoint/2010/main" val="1439057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152400"/>
            <a:ext cx="2590800" cy="844206"/>
          </a:xfrm>
        </p:spPr>
        <p:txBody>
          <a:bodyPr/>
          <a:lstStyle/>
          <a:p>
            <a:r>
              <a:rPr lang="en-US" sz="1800" dirty="0" smtClean="0">
                <a:cs typeface="Times New Roman" panose="02020603050405020304" pitchFamily="18" charset="0"/>
              </a:rPr>
              <a:t>Digital Learning Environment rated </a:t>
            </a:r>
            <a:r>
              <a:rPr lang="en-US" sz="1800" u="sng" dirty="0">
                <a:cs typeface="Times New Roman" panose="02020603050405020304" pitchFamily="18" charset="0"/>
              </a:rPr>
              <a:t>Recognized</a:t>
            </a:r>
            <a:endParaRPr lang="en-US" sz="1800" dirty="0"/>
          </a:p>
        </p:txBody>
      </p:sp>
      <p:sp>
        <p:nvSpPr>
          <p:cNvPr id="3" name="Text Placeholder 2"/>
          <p:cNvSpPr>
            <a:spLocks noGrp="1"/>
          </p:cNvSpPr>
          <p:nvPr>
            <p:ph type="body" idx="2"/>
          </p:nvPr>
        </p:nvSpPr>
        <p:spPr>
          <a:xfrm>
            <a:off x="6324600" y="996606"/>
            <a:ext cx="2514600" cy="5277538"/>
          </a:xfrm>
        </p:spPr>
        <p:txBody>
          <a:bodyPr>
            <a:normAutofit fontScale="62500" lnSpcReduction="20000"/>
          </a:bodyPr>
          <a:lstStyle/>
          <a:p>
            <a:r>
              <a:rPr lang="en-US" sz="1800" b="1" dirty="0" smtClean="0">
                <a:cs typeface="Times New Roman" panose="02020603050405020304" pitchFamily="18" charset="0"/>
              </a:rPr>
              <a:t>At Burns Elementary education is aimed at supporting technology integration into the campus.  Our fourth and fifth grade students had the opportunity to join our Coding Club and take on different challenges.  The lower grades have had the opportunity to use </a:t>
            </a:r>
            <a:r>
              <a:rPr lang="en-US" sz="1800" b="1" dirty="0" err="1" smtClean="0">
                <a:cs typeface="Times New Roman" panose="02020603050405020304" pitchFamily="18" charset="0"/>
              </a:rPr>
              <a:t>Ipads</a:t>
            </a:r>
            <a:r>
              <a:rPr lang="en-US" sz="1800" b="1" dirty="0" smtClean="0">
                <a:cs typeface="Times New Roman" panose="02020603050405020304" pitchFamily="18" charset="0"/>
              </a:rPr>
              <a:t> with educational games and experience reading on Beehive.  The upper grades implement </a:t>
            </a:r>
            <a:r>
              <a:rPr lang="en-US" sz="1800" b="1" dirty="0" err="1" smtClean="0">
                <a:cs typeface="Times New Roman" panose="02020603050405020304" pitchFamily="18" charset="0"/>
              </a:rPr>
              <a:t>Istation</a:t>
            </a:r>
            <a:r>
              <a:rPr lang="en-US" sz="1800" b="1" dirty="0" smtClean="0">
                <a:cs typeface="Times New Roman" panose="02020603050405020304" pitchFamily="18" charset="0"/>
              </a:rPr>
              <a:t> and Think Through Math at our Computer Labs or district provided laptops (COWS).  Teachers have also begun using digital forms of communication between students, parents, and school.</a:t>
            </a:r>
            <a:endParaRPr lang="en-US" sz="1800" b="1" dirty="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smtClean="0"/>
              <a:t>Burns Elementary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677" y="228112"/>
            <a:ext cx="4725924" cy="1828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239" y="2056912"/>
            <a:ext cx="4876800" cy="234339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395" y="4191000"/>
            <a:ext cx="5226205" cy="2209799"/>
          </a:xfrm>
          <a:prstGeom prst="rect">
            <a:avLst/>
          </a:prstGeom>
        </p:spPr>
      </p:pic>
    </p:spTree>
    <p:extLst>
      <p:ext uri="{BB962C8B-B14F-4D97-AF65-F5344CB8AC3E}">
        <p14:creationId xmlns:p14="http://schemas.microsoft.com/office/powerpoint/2010/main" val="2432871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152400"/>
            <a:ext cx="2590800" cy="844206"/>
          </a:xfrm>
        </p:spPr>
        <p:txBody>
          <a:bodyPr/>
          <a:lstStyle/>
          <a:p>
            <a:r>
              <a:rPr lang="en-US" sz="1800" dirty="0" smtClean="0">
                <a:cs typeface="Times New Roman" panose="02020603050405020304" pitchFamily="18" charset="0"/>
              </a:rPr>
              <a:t>Dropout Preventions Strategies rated </a:t>
            </a:r>
            <a:r>
              <a:rPr lang="en-US" sz="1800" u="sng" dirty="0">
                <a:cs typeface="Times New Roman" panose="02020603050405020304" pitchFamily="18" charset="0"/>
              </a:rPr>
              <a:t>Recognized</a:t>
            </a:r>
            <a:endParaRPr lang="en-US" sz="1800" dirty="0"/>
          </a:p>
        </p:txBody>
      </p:sp>
      <p:sp>
        <p:nvSpPr>
          <p:cNvPr id="3" name="Text Placeholder 2"/>
          <p:cNvSpPr>
            <a:spLocks noGrp="1"/>
          </p:cNvSpPr>
          <p:nvPr>
            <p:ph type="body" idx="2"/>
          </p:nvPr>
        </p:nvSpPr>
        <p:spPr>
          <a:xfrm>
            <a:off x="6324600" y="996606"/>
            <a:ext cx="2514600" cy="5277538"/>
          </a:xfrm>
        </p:spPr>
        <p:txBody>
          <a:bodyPr>
            <a:normAutofit fontScale="92500"/>
          </a:bodyPr>
          <a:lstStyle/>
          <a:p>
            <a:r>
              <a:rPr lang="en-US" sz="1800" b="1" dirty="0" smtClean="0">
                <a:cs typeface="Times New Roman" panose="02020603050405020304" pitchFamily="18" charset="0"/>
              </a:rPr>
              <a:t>The attendance rate of the At-Risk population was more than 95% based on PEIMS attendance report for the 2016-2017 school year.  This population participated in accelerated instruction before and after school as well as Saturday tutorial program to help in their academic development.  They also had the opportunity to participate in the Extended Day Enrichment Program.</a:t>
            </a:r>
            <a:endParaRPr lang="en-US" sz="1800" b="1" dirty="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smtClean="0"/>
              <a:t>Burns Elementary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3608"/>
            <a:ext cx="3048000" cy="206619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648" y="2023155"/>
            <a:ext cx="3200400" cy="23175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114" y="4089347"/>
            <a:ext cx="3256085" cy="2281657"/>
          </a:xfrm>
          <a:prstGeom prst="rect">
            <a:avLst/>
          </a:prstGeom>
        </p:spPr>
      </p:pic>
    </p:spTree>
    <p:extLst>
      <p:ext uri="{BB962C8B-B14F-4D97-AF65-F5344CB8AC3E}">
        <p14:creationId xmlns:p14="http://schemas.microsoft.com/office/powerpoint/2010/main" val="3578707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152400"/>
            <a:ext cx="2590800" cy="844206"/>
          </a:xfrm>
        </p:spPr>
        <p:txBody>
          <a:bodyPr/>
          <a:lstStyle/>
          <a:p>
            <a:r>
              <a:rPr lang="en-US" sz="1800" dirty="0" smtClean="0">
                <a:cs typeface="Times New Roman" panose="02020603050405020304" pitchFamily="18" charset="0"/>
              </a:rPr>
              <a:t>Educational Programs for G/T rated </a:t>
            </a:r>
            <a:r>
              <a:rPr lang="en-US" sz="1800" u="sng" dirty="0" smtClean="0">
                <a:cs typeface="Times New Roman" panose="02020603050405020304" pitchFamily="18" charset="0"/>
              </a:rPr>
              <a:t>Recognized</a:t>
            </a:r>
            <a:endParaRPr lang="en-US" sz="1800" dirty="0"/>
          </a:p>
        </p:txBody>
      </p:sp>
      <p:sp>
        <p:nvSpPr>
          <p:cNvPr id="3" name="Text Placeholder 2"/>
          <p:cNvSpPr>
            <a:spLocks noGrp="1"/>
          </p:cNvSpPr>
          <p:nvPr>
            <p:ph type="body" idx="2"/>
          </p:nvPr>
        </p:nvSpPr>
        <p:spPr>
          <a:xfrm>
            <a:off x="6324600" y="996606"/>
            <a:ext cx="2514600" cy="5277538"/>
          </a:xfrm>
        </p:spPr>
        <p:txBody>
          <a:bodyPr>
            <a:normAutofit fontScale="92500"/>
          </a:bodyPr>
          <a:lstStyle/>
          <a:p>
            <a:r>
              <a:rPr lang="en-US" sz="1800" b="1" dirty="0" smtClean="0">
                <a:cs typeface="Times New Roman" panose="02020603050405020304" pitchFamily="18" charset="0"/>
              </a:rPr>
              <a:t>Our Gifted and Talented student population at Burns Elementary is given the opportunity to showcase their talents in such events as Chess, Science Fair, Spelling Bee, and UIL academic competitions.  This year was the second year in a row that Burns Elementary competed in </a:t>
            </a:r>
            <a:r>
              <a:rPr lang="en-US" sz="1800" b="1" dirty="0" err="1" smtClean="0">
                <a:cs typeface="Times New Roman" panose="02020603050405020304" pitchFamily="18" charset="0"/>
              </a:rPr>
              <a:t>Brainsville</a:t>
            </a:r>
            <a:r>
              <a:rPr lang="en-US" sz="1800" b="1" dirty="0" smtClean="0">
                <a:cs typeface="Times New Roman" panose="02020603050405020304" pitchFamily="18" charset="0"/>
              </a:rPr>
              <a:t> Competition and brought home some trophies! </a:t>
            </a:r>
            <a:endParaRPr lang="en-US" sz="1800" b="1" dirty="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smtClean="0"/>
              <a:t>Burns Elementary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87" y="457200"/>
            <a:ext cx="5181600" cy="2362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87" y="3200400"/>
            <a:ext cx="2647950" cy="307374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200400"/>
            <a:ext cx="2667000" cy="3073744"/>
          </a:xfrm>
          <a:prstGeom prst="rect">
            <a:avLst/>
          </a:prstGeom>
        </p:spPr>
      </p:pic>
    </p:spTree>
    <p:extLst>
      <p:ext uri="{BB962C8B-B14F-4D97-AF65-F5344CB8AC3E}">
        <p14:creationId xmlns:p14="http://schemas.microsoft.com/office/powerpoint/2010/main" val="21272963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1162</TotalTime>
  <Words>695</Words>
  <Application>Microsoft Office PowerPoint</Application>
  <PresentationFormat>On-screen Show (4:3)</PresentationFormat>
  <Paragraphs>31</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Bell MT</vt:lpstr>
      <vt:lpstr>Calibri</vt:lpstr>
      <vt:lpstr>Times New Roman</vt:lpstr>
      <vt:lpstr>Wingdings</vt:lpstr>
      <vt:lpstr>Wingdings 3</vt:lpstr>
      <vt:lpstr>Origin</vt:lpstr>
      <vt:lpstr>PowerPoint Presentation</vt:lpstr>
      <vt:lpstr>Fine Arts Program rated Recognized</vt:lpstr>
      <vt:lpstr>Wellness Program rated Exemplary</vt:lpstr>
      <vt:lpstr>Community and Parental Involvement rated Recognized</vt:lpstr>
      <vt:lpstr>21st Century Workforce Development rated Recognized</vt:lpstr>
      <vt:lpstr>Second Language Acquisition rated Recognized</vt:lpstr>
      <vt:lpstr>Digital Learning Environment rated Recognized</vt:lpstr>
      <vt:lpstr>Dropout Preventions Strategies rated Recognized</vt:lpstr>
      <vt:lpstr>Educational Programs for G/T rated Recognized</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Brownsville ISD</dc:title>
  <dc:creator>roni.rentfro</dc:creator>
  <cp:lastModifiedBy>Windows User</cp:lastModifiedBy>
  <cp:revision>151</cp:revision>
  <cp:lastPrinted>2015-03-27T18:13:51Z</cp:lastPrinted>
  <dcterms:created xsi:type="dcterms:W3CDTF">2014-05-07T19:40:09Z</dcterms:created>
  <dcterms:modified xsi:type="dcterms:W3CDTF">2019-08-12T01:21:43Z</dcterms:modified>
</cp:coreProperties>
</file>